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63" r:id="rId2"/>
    <p:sldId id="362" r:id="rId3"/>
    <p:sldId id="365" r:id="rId4"/>
    <p:sldId id="391" r:id="rId5"/>
    <p:sldId id="390" r:id="rId6"/>
    <p:sldId id="368" r:id="rId7"/>
    <p:sldId id="397" r:id="rId8"/>
    <p:sldId id="393" r:id="rId9"/>
    <p:sldId id="394" r:id="rId10"/>
    <p:sldId id="369" r:id="rId11"/>
    <p:sldId id="370" r:id="rId12"/>
    <p:sldId id="371" r:id="rId13"/>
    <p:sldId id="373" r:id="rId14"/>
    <p:sldId id="392" r:id="rId15"/>
    <p:sldId id="399" r:id="rId16"/>
    <p:sldId id="375" r:id="rId17"/>
    <p:sldId id="376" r:id="rId18"/>
    <p:sldId id="377" r:id="rId19"/>
    <p:sldId id="378" r:id="rId20"/>
    <p:sldId id="374" r:id="rId21"/>
    <p:sldId id="285" r:id="rId22"/>
    <p:sldId id="372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401" r:id="rId31"/>
    <p:sldId id="387" r:id="rId32"/>
    <p:sldId id="384" r:id="rId33"/>
    <p:sldId id="386" r:id="rId34"/>
    <p:sldId id="379" r:id="rId35"/>
    <p:sldId id="380" r:id="rId36"/>
    <p:sldId id="381" r:id="rId37"/>
    <p:sldId id="382" r:id="rId38"/>
    <p:sldId id="383" r:id="rId39"/>
    <p:sldId id="389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D5D5D5"/>
    <a:srgbClr val="C0C0C0"/>
    <a:srgbClr val="CFFF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AB90B7-55DF-4FE2-A63C-65C7899F4C8C}" type="datetimeFigureOut">
              <a:rPr lang="ru-RU"/>
              <a:pPr>
                <a:defRPr/>
              </a:pPr>
              <a:t>24.05.2015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026F0EA-3621-45E3-97F3-078A34B22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FFDEF-EDAD-4127-9CC8-98A4CF879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2D431-D8B1-4800-9DFC-96C68A4FD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66BF-118C-47CE-9422-B3CE39B37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EBB44-64CD-4BE2-8CF5-12BC27B17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1CEA4-BD20-4068-AEAF-86738868E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E9087-4D65-4ECE-A3C3-0294864BC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D6BE-9D40-497B-9EDB-81D62AF24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F3B84-3646-449F-AA80-A8DAB28A3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F499-F8C7-4501-9B5D-1301B11DA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0CE59-F888-4E21-B5DD-9A727D545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AB282-2A68-4BE1-BD09-4D652A46B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208B84-5E1B-498F-A6AA-1CCFAC864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932363" y="836613"/>
            <a:ext cx="3671887" cy="44624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Просвирнина</a:t>
            </a:r>
            <a:r>
              <a:rPr lang="ru-RU" sz="2800" b="1" i="1" dirty="0">
                <a:solidFill>
                  <a:srgbClr val="C00000"/>
                </a:solidFill>
              </a:rPr>
              <a:t> Татьяна Борисовна, воспитатель МБДОУ «</a:t>
            </a:r>
            <a:r>
              <a:rPr lang="ru-RU" sz="2800" b="1" i="1" dirty="0" err="1">
                <a:solidFill>
                  <a:srgbClr val="C00000"/>
                </a:solidFill>
              </a:rPr>
              <a:t>Зубово-Полянский</a:t>
            </a:r>
            <a:r>
              <a:rPr lang="ru-RU" sz="2800" b="1" i="1" dirty="0">
                <a:solidFill>
                  <a:srgbClr val="C00000"/>
                </a:solidFill>
              </a:rPr>
              <a:t> детский сад №3 «Ручеек» комбинированного вида</a:t>
            </a:r>
            <a:r>
              <a:rPr lang="ru-RU" sz="2800" b="1" i="1" dirty="0">
                <a:solidFill>
                  <a:srgbClr val="C00000"/>
                </a:solidFill>
              </a:rPr>
              <a:t>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2" name="Рисунок 4" descr="IMG_0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71625"/>
            <a:ext cx="45481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1547813" y="333375"/>
            <a:ext cx="6985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2060"/>
                </a:solidFill>
                <a:latin typeface="Monotype Corsiva" pitchFamily="66" charset="0"/>
              </a:rPr>
              <a:t>Формировать у детей навыки заботливого отношения к своему организму, двигательной активности</a:t>
            </a:r>
            <a:endParaRPr lang="ru-RU" sz="360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2286000" y="213360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Фрагменты НОД по валеологии </a:t>
            </a:r>
          </a:p>
          <a:p>
            <a:pPr algn="ctr">
              <a:buFont typeface="Wingdings" pitchFamily="2" charset="2"/>
              <a:buChar char="v"/>
            </a:pPr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Фрагменты НОД по физическому развитию </a:t>
            </a:r>
          </a:p>
        </p:txBody>
      </p:sp>
      <p:pic>
        <p:nvPicPr>
          <p:cNvPr id="11269" name="Рисунок 4" descr="img3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38675"/>
            <a:ext cx="37052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 (2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3284984"/>
            <a:ext cx="2483768" cy="310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IMG_08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3401616"/>
            <a:ext cx="4609320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Содержимое 3" descr="IMG_083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07904" y="980728"/>
            <a:ext cx="4932040" cy="369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95513" y="0"/>
            <a:ext cx="6480175" cy="769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Как правильно чистить зубы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i (3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4628074"/>
            <a:ext cx="2304256" cy="2229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 (3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21637">
            <a:off x="3766696" y="1667000"/>
            <a:ext cx="2772344" cy="2079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2195513" y="549275"/>
            <a:ext cx="69484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Monotype Corsiva" pitchFamily="66" charset="0"/>
              </a:rPr>
              <a:t>Полезные продукты для зубов</a:t>
            </a:r>
            <a:endParaRPr lang="ru-RU" sz="4000" b="1">
              <a:solidFill>
                <a:srgbClr val="C00000"/>
              </a:solidFill>
            </a:endParaRPr>
          </a:p>
        </p:txBody>
      </p:sp>
      <p:pic>
        <p:nvPicPr>
          <p:cNvPr id="13317" name="Содержимое 3" descr="IMG_08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628800"/>
            <a:ext cx="6035675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i (4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420888"/>
            <a:ext cx="3061129" cy="23791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4519613" y="2624138"/>
            <a:ext cx="971550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13320" name="Рисунок 8" descr="img6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96105">
            <a:off x="-92075" y="3198813"/>
            <a:ext cx="316865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IMG_44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1052736"/>
            <a:ext cx="3960440" cy="296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323850" y="333375"/>
            <a:ext cx="4608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Прокати снежный ком</a:t>
            </a:r>
            <a:endParaRPr lang="ru-RU" sz="3600" b="1">
              <a:solidFill>
                <a:srgbClr val="C00000"/>
              </a:solidFill>
            </a:endParaRPr>
          </a:p>
        </p:txBody>
      </p:sp>
      <p:pic>
        <p:nvPicPr>
          <p:cNvPr id="5" name="Содержимое 3" descr="IMG_439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11502" y="980728"/>
            <a:ext cx="4032498" cy="3023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5148263" y="333375"/>
            <a:ext cx="3995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Monotype Corsiva" pitchFamily="66" charset="0"/>
              </a:rPr>
              <a:t>Переправа</a:t>
            </a:r>
            <a:endParaRPr lang="ru-RU" sz="4000" b="1">
              <a:solidFill>
                <a:srgbClr val="C00000"/>
              </a:solidFill>
            </a:endParaRPr>
          </a:p>
        </p:txBody>
      </p:sp>
      <p:pic>
        <p:nvPicPr>
          <p:cNvPr id="7" name="Содержимое 3" descr="IMG_4413.JPG"/>
          <p:cNvPicPr>
            <a:picLocks noChangeAspect="1"/>
          </p:cNvPicPr>
          <p:nvPr/>
        </p:nvPicPr>
        <p:blipFill>
          <a:blip r:embed="rId5" cstate="print"/>
          <a:srcRect b="16975"/>
          <a:stretch>
            <a:fillRect/>
          </a:stretch>
        </p:blipFill>
        <p:spPr bwMode="auto">
          <a:xfrm>
            <a:off x="2771800" y="4482084"/>
            <a:ext cx="3816722" cy="237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4" name="Прямоугольник 7"/>
          <p:cNvSpPr>
            <a:spLocks noChangeArrowheads="1"/>
          </p:cNvSpPr>
          <p:nvPr/>
        </p:nvSpPr>
        <p:spPr bwMode="auto">
          <a:xfrm>
            <a:off x="2555875" y="3983038"/>
            <a:ext cx="4537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Собери шарики по цвету</a:t>
            </a:r>
            <a:endParaRPr lang="ru-RU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3348038" y="333375"/>
            <a:ext cx="5256212" cy="4113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В игровой форме обучать детей средствам оздоровления ( массаж, дыхательная гимнастика, гимнастика для глаз, пальчиковая гимнастика, гимнастика после сна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).</a:t>
            </a:r>
          </a:p>
        </p:txBody>
      </p:sp>
      <p:pic>
        <p:nvPicPr>
          <p:cNvPr id="15364" name="Рисунок 4" descr="img6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20963"/>
            <a:ext cx="4154488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3995738" y="260350"/>
            <a:ext cx="4608512" cy="3170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Дыхательная гимнастика - важное средство в закаливании и оздоровлении детей </a:t>
            </a:r>
            <a:endParaRPr lang="ru-RU" sz="4000" dirty="0"/>
          </a:p>
        </p:txBody>
      </p:sp>
      <p:pic>
        <p:nvPicPr>
          <p:cNvPr id="16388" name="Рисунок 4" descr="img6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16043">
            <a:off x="344488" y="1893888"/>
            <a:ext cx="4154487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1835150" y="0"/>
            <a:ext cx="7058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 </a:t>
            </a:r>
            <a:endParaRPr lang="ru-RU" sz="2400" b="1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2400" b="1">
                <a:solidFill>
                  <a:srgbClr val="C00000"/>
                </a:solidFill>
              </a:rPr>
              <a:t> </a:t>
            </a: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5" name="Рисунок 3" descr="IMG_0796.JPG"/>
          <p:cNvPicPr>
            <a:picLocks noChangeAspect="1"/>
          </p:cNvPicPr>
          <p:nvPr/>
        </p:nvPicPr>
        <p:blipFill>
          <a:blip r:embed="rId3" cstate="print"/>
          <a:srcRect t="20889"/>
          <a:stretch>
            <a:fillRect/>
          </a:stretch>
        </p:blipFill>
        <p:spPr bwMode="auto">
          <a:xfrm>
            <a:off x="179512" y="1412776"/>
            <a:ext cx="4665296" cy="2523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1" descr="IMG_0797.JPG"/>
          <p:cNvPicPr>
            <a:picLocks noChangeAspect="1"/>
          </p:cNvPicPr>
          <p:nvPr/>
        </p:nvPicPr>
        <p:blipFill>
          <a:blip r:embed="rId4" cstate="print"/>
          <a:srcRect t="20139"/>
          <a:stretch>
            <a:fillRect/>
          </a:stretch>
        </p:blipFill>
        <p:spPr bwMode="auto">
          <a:xfrm>
            <a:off x="0" y="4162718"/>
            <a:ext cx="4644579" cy="2695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>
            <a:off x="1979613" y="188913"/>
            <a:ext cx="67691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otype Corsiva" pitchFamily="66" charset="0"/>
              </a:rPr>
              <a:t>Дыхательная гимнастика по А.Н.Стрельниковой </a:t>
            </a:r>
            <a:endParaRPr lang="ru-RU" sz="2800" b="1">
              <a:solidFill>
                <a:srgbClr val="C00000"/>
              </a:solidFill>
            </a:endParaRPr>
          </a:p>
        </p:txBody>
      </p:sp>
      <p:pic>
        <p:nvPicPr>
          <p:cNvPr id="8" name="Рисунок 3" descr="IMG_0798.JPG"/>
          <p:cNvPicPr>
            <a:picLocks noChangeAspect="1"/>
          </p:cNvPicPr>
          <p:nvPr/>
        </p:nvPicPr>
        <p:blipFill>
          <a:blip r:embed="rId5" cstate="print"/>
          <a:srcRect l="6154" t="23592" r="4614"/>
          <a:stretch>
            <a:fillRect/>
          </a:stretch>
        </p:blipFill>
        <p:spPr bwMode="auto">
          <a:xfrm>
            <a:off x="4932040" y="1484784"/>
            <a:ext cx="4211960" cy="2704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3" descr="IMG_0804.JPG"/>
          <p:cNvPicPr>
            <a:picLocks noChangeAspect="1"/>
          </p:cNvPicPr>
          <p:nvPr/>
        </p:nvPicPr>
        <p:blipFill>
          <a:blip r:embed="rId6" cstate="print"/>
          <a:srcRect l="6250" t="16666"/>
          <a:stretch>
            <a:fillRect/>
          </a:stretch>
        </p:blipFill>
        <p:spPr bwMode="auto">
          <a:xfrm>
            <a:off x="5076056" y="4365104"/>
            <a:ext cx="4067944" cy="2711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7" name="Прямоугольник 9"/>
          <p:cNvSpPr>
            <a:spLocks noChangeArrowheads="1"/>
          </p:cNvSpPr>
          <p:nvPr/>
        </p:nvSpPr>
        <p:spPr bwMode="auto">
          <a:xfrm>
            <a:off x="250825" y="1196975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Monotype Corsiva" pitchFamily="66" charset="0"/>
              </a:rPr>
              <a:t>«</a:t>
            </a:r>
            <a:r>
              <a:rPr lang="ru-RU" sz="2400" b="1">
                <a:solidFill>
                  <a:srgbClr val="002060"/>
                </a:solidFill>
                <a:latin typeface="Monotype Corsiva" pitchFamily="66" charset="0"/>
              </a:rPr>
              <a:t>К нам залетел теплый ветерок»</a:t>
            </a:r>
            <a:endParaRPr lang="ru-RU" b="1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7418" name="Прямоугольник 10"/>
          <p:cNvSpPr>
            <a:spLocks noChangeArrowheads="1"/>
          </p:cNvSpPr>
          <p:nvPr/>
        </p:nvSpPr>
        <p:spPr bwMode="auto">
          <a:xfrm>
            <a:off x="179388" y="3983038"/>
            <a:ext cx="4968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Monotype Corsiva" pitchFamily="66" charset="0"/>
              </a:rPr>
              <a:t>2.«На нас подул холодный  зимний  ветер»</a:t>
            </a:r>
          </a:p>
        </p:txBody>
      </p:sp>
      <p:sp>
        <p:nvSpPr>
          <p:cNvPr id="17419" name="Прямоугольник 11"/>
          <p:cNvSpPr>
            <a:spLocks noChangeArrowheads="1"/>
          </p:cNvSpPr>
          <p:nvPr/>
        </p:nvSpPr>
        <p:spPr bwMode="auto">
          <a:xfrm>
            <a:off x="5219700" y="1196975"/>
            <a:ext cx="3924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Monotype Corsiva" pitchFamily="66" charset="0"/>
              </a:rPr>
              <a:t>3.«</a:t>
            </a:r>
            <a:r>
              <a:rPr lang="ru-RU" sz="2400" b="1">
                <a:solidFill>
                  <a:srgbClr val="002060"/>
                </a:solidFill>
                <a:latin typeface="Monotype Corsiva" pitchFamily="66" charset="0"/>
              </a:rPr>
              <a:t>К нам в окно влетела пчела»</a:t>
            </a:r>
          </a:p>
        </p:txBody>
      </p:sp>
      <p:sp>
        <p:nvSpPr>
          <p:cNvPr id="17420" name="Прямоугольник 12"/>
          <p:cNvSpPr>
            <a:spLocks noChangeArrowheads="1"/>
          </p:cNvSpPr>
          <p:nvPr/>
        </p:nvSpPr>
        <p:spPr bwMode="auto">
          <a:xfrm>
            <a:off x="4643438" y="4005263"/>
            <a:ext cx="432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2060"/>
                </a:solidFill>
                <a:latin typeface="Monotype Corsiva" pitchFamily="66" charset="0"/>
              </a:rPr>
              <a:t>4.«Щенок хочет с нами   поиграть»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908175" y="188913"/>
            <a:ext cx="7235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</a:rPr>
              <a:t>Дыхательная гимнастика по Л.М.Лазареву</a:t>
            </a:r>
          </a:p>
        </p:txBody>
      </p:sp>
      <p:pic>
        <p:nvPicPr>
          <p:cNvPr id="13316" name="Picture 4" descr="C:\Users\user\Desktop\фотопр\IMG_0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4204012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Рисунок 2" descr="IMG_0676.JPG"/>
          <p:cNvPicPr>
            <a:picLocks noChangeAspect="1"/>
          </p:cNvPicPr>
          <p:nvPr/>
        </p:nvPicPr>
        <p:blipFill>
          <a:blip r:embed="rId4" cstate="print"/>
          <a:srcRect t="14583" r="25781"/>
          <a:stretch>
            <a:fillRect/>
          </a:stretch>
        </p:blipFill>
        <p:spPr bwMode="auto">
          <a:xfrm>
            <a:off x="5076056" y="692696"/>
            <a:ext cx="3458344" cy="298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Содержимое 3" descr="IMG_0681.JPG"/>
          <p:cNvPicPr>
            <a:picLocks noChangeAspect="1"/>
          </p:cNvPicPr>
          <p:nvPr/>
        </p:nvPicPr>
        <p:blipFill>
          <a:blip r:embed="rId5" cstate="print"/>
          <a:srcRect t="15152"/>
          <a:stretch>
            <a:fillRect/>
          </a:stretch>
        </p:blipFill>
        <p:spPr bwMode="auto">
          <a:xfrm>
            <a:off x="4572000" y="3949700"/>
            <a:ext cx="4572000" cy="290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Содержимое 3" descr="IMG_0677.JPG"/>
          <p:cNvPicPr>
            <a:picLocks noChangeAspect="1"/>
          </p:cNvPicPr>
          <p:nvPr/>
        </p:nvPicPr>
        <p:blipFill>
          <a:blip r:embed="rId6" cstate="print"/>
          <a:srcRect l="8000" t="14143" r="27998"/>
          <a:stretch>
            <a:fillRect/>
          </a:stretch>
        </p:blipFill>
        <p:spPr bwMode="auto">
          <a:xfrm>
            <a:off x="539750" y="3714750"/>
            <a:ext cx="3265488" cy="3143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0" name="Прямоугольник 8"/>
          <p:cNvSpPr>
            <a:spLocks noChangeArrowheads="1"/>
          </p:cNvSpPr>
          <p:nvPr/>
        </p:nvSpPr>
        <p:spPr bwMode="auto">
          <a:xfrm>
            <a:off x="539750" y="620713"/>
            <a:ext cx="360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Вибрация на уровне лица</a:t>
            </a:r>
          </a:p>
        </p:txBody>
      </p:sp>
      <p:sp>
        <p:nvSpPr>
          <p:cNvPr id="18441" name="Прямоугольник 9"/>
          <p:cNvSpPr>
            <a:spLocks noChangeArrowheads="1"/>
          </p:cNvSpPr>
          <p:nvPr/>
        </p:nvSpPr>
        <p:spPr bwMode="auto">
          <a:xfrm>
            <a:off x="5076825" y="549275"/>
            <a:ext cx="359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Monotype Corsiva" pitchFamily="66" charset="0"/>
              </a:rPr>
              <a:t>Вибрация в области головы и шеи</a:t>
            </a:r>
          </a:p>
        </p:txBody>
      </p:sp>
      <p:sp>
        <p:nvSpPr>
          <p:cNvPr id="18442" name="Прямоугольник 10"/>
          <p:cNvSpPr>
            <a:spLocks noChangeArrowheads="1"/>
          </p:cNvSpPr>
          <p:nvPr/>
        </p:nvSpPr>
        <p:spPr bwMode="auto">
          <a:xfrm>
            <a:off x="323850" y="3644900"/>
            <a:ext cx="3960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Monotype Corsiva" pitchFamily="66" charset="0"/>
              </a:rPr>
              <a:t>Вибрация в области грудной клетки</a:t>
            </a:r>
            <a:endParaRPr lang="ru-RU" sz="2000" b="1"/>
          </a:p>
        </p:txBody>
      </p:sp>
      <p:sp>
        <p:nvSpPr>
          <p:cNvPr id="18443" name="Прямоугольник 11"/>
          <p:cNvSpPr>
            <a:spLocks noChangeArrowheads="1"/>
          </p:cNvSpPr>
          <p:nvPr/>
        </p:nvSpPr>
        <p:spPr bwMode="auto">
          <a:xfrm>
            <a:off x="4500563" y="3644900"/>
            <a:ext cx="4643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Monotype Corsiva" pitchFamily="66" charset="0"/>
              </a:rPr>
              <a:t>Вибрация тканей в области грудной клетки и солнечного сплетения</a:t>
            </a:r>
            <a:endParaRPr lang="ru-RU" sz="2000" b="1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1331913" y="549275"/>
            <a:ext cx="7812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Monotype Corsiva" pitchFamily="66" charset="0"/>
              </a:rPr>
              <a:t>Расслабление всех дыхательных и других мышц </a:t>
            </a:r>
            <a:endParaRPr lang="ru-RU" sz="3200" b="1">
              <a:solidFill>
                <a:srgbClr val="C00000"/>
              </a:solidFill>
            </a:endParaRPr>
          </a:p>
        </p:txBody>
      </p:sp>
      <p:pic>
        <p:nvPicPr>
          <p:cNvPr id="5" name="Рисунок 4" descr="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340768"/>
            <a:ext cx="5904656" cy="4428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Рисунок 5" descr="img6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43597">
            <a:off x="177800" y="3149600"/>
            <a:ext cx="3168650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92500" y="188913"/>
            <a:ext cx="5183188" cy="5078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Массаж- это система приемов дозированного механического воздействия на кожу и подлежащие ткани тела человека (показан детям с частыми простудными заболеваниями и профилактики ОРЗ)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484" name="Рисунок 4" descr="img6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57563"/>
            <a:ext cx="31686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03575" y="404813"/>
            <a:ext cx="5329238" cy="554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6000" b="1" kern="0" dirty="0">
                <a:solidFill>
                  <a:srgbClr val="C00000"/>
                </a:solidFill>
                <a:latin typeface="Monotype Corsiva" pitchFamily="66" charset="0"/>
              </a:rPr>
              <a:t>Формирование здорового образа жизни посредством </a:t>
            </a:r>
            <a:r>
              <a:rPr lang="ru-RU" sz="6000" b="1" kern="0" dirty="0" err="1">
                <a:solidFill>
                  <a:srgbClr val="C00000"/>
                </a:solidFill>
                <a:latin typeface="Monotype Corsiva" pitchFamily="66" charset="0"/>
              </a:rPr>
              <a:t>валеологии</a:t>
            </a:r>
            <a:r>
              <a:rPr lang="ru-RU" sz="6000" b="1" kern="0" dirty="0">
                <a:solidFill>
                  <a:srgbClr val="C00000"/>
                </a:solidFill>
                <a:latin typeface="Monotype Corsiva" pitchFamily="66" charset="0"/>
              </a:rPr>
              <a:t>» </a:t>
            </a:r>
          </a:p>
          <a:p>
            <a:pPr algn="ctr">
              <a:defRPr/>
            </a:pPr>
            <a:r>
              <a:rPr lang="ru-RU" sz="3600" b="1" kern="0" dirty="0">
                <a:solidFill>
                  <a:srgbClr val="C00000"/>
                </a:solidFill>
                <a:latin typeface="Monotype Corsiva" pitchFamily="66" charset="0"/>
              </a:rPr>
              <a:t>(</a:t>
            </a:r>
            <a:r>
              <a:rPr lang="ru-RU" sz="4400" b="1" kern="0" dirty="0">
                <a:solidFill>
                  <a:srgbClr val="C00000"/>
                </a:solidFill>
                <a:latin typeface="Monotype Corsiva" pitchFamily="66" charset="0"/>
              </a:rPr>
              <a:t>из  опыта работы)</a:t>
            </a:r>
            <a:r>
              <a:rPr lang="ru-RU" sz="5400" b="1" kern="0" dirty="0">
                <a:solidFill>
                  <a:srgbClr val="C00000"/>
                </a:solidFill>
                <a:latin typeface="Monotype Corsiva" pitchFamily="66" charset="0"/>
              </a:rPr>
              <a:t>	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6" name="Рисунок 4" descr="img6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323608">
            <a:off x="93663" y="3617913"/>
            <a:ext cx="3170237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2286000" y="260350"/>
            <a:ext cx="61023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Monotype Corsiva" pitchFamily="66" charset="0"/>
              </a:rPr>
              <a:t>Игровой массаж волшебных точек ушек </a:t>
            </a:r>
          </a:p>
          <a:p>
            <a:pPr algn="ctr"/>
            <a:r>
              <a:rPr lang="ru-RU" sz="2800" b="1">
                <a:solidFill>
                  <a:srgbClr val="C00000"/>
                </a:solidFill>
                <a:latin typeface="Monotype Corsiva" pitchFamily="66" charset="0"/>
              </a:rPr>
              <a:t> А. Уманской «Поиграем с ушками»</a:t>
            </a:r>
            <a:endParaRPr lang="ru-RU" sz="2800" b="1">
              <a:solidFill>
                <a:srgbClr val="C00000"/>
              </a:solidFill>
            </a:endParaRPr>
          </a:p>
        </p:txBody>
      </p:sp>
      <p:pic>
        <p:nvPicPr>
          <p:cNvPr id="16388" name="Содержимое 3" descr="IMG_06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527425" cy="2646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395288" y="908050"/>
            <a:ext cx="403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«</a:t>
            </a:r>
            <a:endParaRPr lang="ru-RU" sz="2000" b="1">
              <a:solidFill>
                <a:srgbClr val="C00000"/>
              </a:solidFill>
            </a:endParaRPr>
          </a:p>
        </p:txBody>
      </p:sp>
      <p:pic>
        <p:nvPicPr>
          <p:cNvPr id="16390" name="Содержимое 3" descr="IMG_06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6852" y="1124744"/>
            <a:ext cx="3807148" cy="2853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1" name="Прямоугольник 8"/>
          <p:cNvSpPr>
            <a:spLocks noChangeArrowheads="1"/>
          </p:cNvSpPr>
          <p:nvPr/>
        </p:nvSpPr>
        <p:spPr bwMode="auto">
          <a:xfrm>
            <a:off x="6084888" y="1196975"/>
            <a:ext cx="2808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2«Похлопаем ушками»</a:t>
            </a:r>
            <a:endParaRPr lang="ru-RU" sz="2400" b="1"/>
          </a:p>
        </p:txBody>
      </p:sp>
      <p:pic>
        <p:nvPicPr>
          <p:cNvPr id="16392" name="Рисунок 1" descr="IMG_06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3707431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3" name="Прямоугольник 11"/>
          <p:cNvSpPr>
            <a:spLocks noChangeArrowheads="1"/>
          </p:cNvSpPr>
          <p:nvPr/>
        </p:nvSpPr>
        <p:spPr bwMode="auto">
          <a:xfrm>
            <a:off x="468313" y="4005263"/>
            <a:ext cx="513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Monotype Corsiva" pitchFamily="66" charset="0"/>
              </a:rPr>
              <a:t>3.«Потянем ушки»</a:t>
            </a:r>
          </a:p>
        </p:txBody>
      </p:sp>
      <p:pic>
        <p:nvPicPr>
          <p:cNvPr id="16394" name="Рисунок 1" descr="IMG_06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6560" y="4077073"/>
            <a:ext cx="3827440" cy="2780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5" name="Прямоугольник 13"/>
          <p:cNvSpPr>
            <a:spLocks noChangeArrowheads="1"/>
          </p:cNvSpPr>
          <p:nvPr/>
        </p:nvSpPr>
        <p:spPr bwMode="auto">
          <a:xfrm>
            <a:off x="4716463" y="3983038"/>
            <a:ext cx="4427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Monotype Corsiva" pitchFamily="66" charset="0"/>
              </a:rPr>
              <a:t>4.«Покрутим козелком»</a:t>
            </a:r>
          </a:p>
        </p:txBody>
      </p:sp>
      <p:sp>
        <p:nvSpPr>
          <p:cNvPr id="21516" name="Прямоугольник 11"/>
          <p:cNvSpPr>
            <a:spLocks noChangeArrowheads="1"/>
          </p:cNvSpPr>
          <p:nvPr/>
        </p:nvSpPr>
        <p:spPr bwMode="auto">
          <a:xfrm>
            <a:off x="468313" y="1268413"/>
            <a:ext cx="5316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1.Найдем и покажем ушки»</a:t>
            </a:r>
            <a:endParaRPr lang="ru-RU" sz="2400" b="1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555875" y="333375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«Поиграем с носиком»</a:t>
            </a:r>
          </a:p>
        </p:txBody>
      </p:sp>
      <p:pic>
        <p:nvPicPr>
          <p:cNvPr id="17412" name="Рисунок 1" descr="IMG_06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3762375" cy="2646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Рисунок 1" descr="IMG_066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80728"/>
            <a:ext cx="3725862" cy="2792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Рисунок 1" descr="IMG_066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4369"/>
            <a:ext cx="3529012" cy="2853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Рисунок 1" descr="IMG_066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974207"/>
            <a:ext cx="3338676" cy="2883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6" name="Прямоугольник 8"/>
          <p:cNvSpPr>
            <a:spLocks noChangeArrowheads="1"/>
          </p:cNvSpPr>
          <p:nvPr/>
        </p:nvSpPr>
        <p:spPr bwMode="auto">
          <a:xfrm>
            <a:off x="5219700" y="3789363"/>
            <a:ext cx="3600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Monotype Corsiva" pitchFamily="66" charset="0"/>
              </a:rPr>
              <a:t>4. «Вот так носик – баловник! Он шалить у  нас привык»</a:t>
            </a:r>
          </a:p>
        </p:txBody>
      </p:sp>
      <p:sp>
        <p:nvSpPr>
          <p:cNvPr id="22537" name="Прямоугольник 9"/>
          <p:cNvSpPr>
            <a:spLocks noChangeArrowheads="1"/>
          </p:cNvSpPr>
          <p:nvPr/>
        </p:nvSpPr>
        <p:spPr bwMode="auto">
          <a:xfrm>
            <a:off x="0" y="836613"/>
            <a:ext cx="4067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1. «Носик ты быстрей найди и ребятам покажи»</a:t>
            </a:r>
          </a:p>
        </p:txBody>
      </p:sp>
      <p:sp>
        <p:nvSpPr>
          <p:cNvPr id="22538" name="Прямоугольник 10"/>
          <p:cNvSpPr>
            <a:spLocks noChangeArrowheads="1"/>
          </p:cNvSpPr>
          <p:nvPr/>
        </p:nvSpPr>
        <p:spPr bwMode="auto">
          <a:xfrm>
            <a:off x="4932363" y="836613"/>
            <a:ext cx="2808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Monotype Corsiva" pitchFamily="66" charset="0"/>
              </a:rPr>
              <a:t>2.«Надо носик очищать , на прогулку собирать»</a:t>
            </a:r>
          </a:p>
        </p:txBody>
      </p:sp>
      <p:sp>
        <p:nvSpPr>
          <p:cNvPr id="22539" name="Прямоугольник 11"/>
          <p:cNvSpPr>
            <a:spLocks noChangeArrowheads="1"/>
          </p:cNvSpPr>
          <p:nvPr/>
        </p:nvSpPr>
        <p:spPr bwMode="auto">
          <a:xfrm>
            <a:off x="0" y="3716338"/>
            <a:ext cx="377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Monotype Corsiva" pitchFamily="66" charset="0"/>
              </a:rPr>
              <a:t>3.«Ротик свой ты закрывай , только с носиком гуляй»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" descr="IMG_06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071938" cy="3054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Рисунок 1" descr="IMG_067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32656"/>
            <a:ext cx="3995737" cy="299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Рисунок 1" descr="IMG_067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3114675"/>
            <a:ext cx="4752975" cy="3563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9" name="Прямоугольник 8"/>
          <p:cNvSpPr>
            <a:spLocks noChangeArrowheads="1"/>
          </p:cNvSpPr>
          <p:nvPr/>
        </p:nvSpPr>
        <p:spPr bwMode="auto">
          <a:xfrm>
            <a:off x="323850" y="260350"/>
            <a:ext cx="3960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Monotype Corsiva" pitchFamily="66" charset="0"/>
              </a:rPr>
              <a:t>7. «Тише, тише, не спеши, ароматом подыши»</a:t>
            </a:r>
          </a:p>
        </p:txBody>
      </p:sp>
      <p:sp>
        <p:nvSpPr>
          <p:cNvPr id="23560" name="Прямоугольник 9"/>
          <p:cNvSpPr>
            <a:spLocks noChangeArrowheads="1"/>
          </p:cNvSpPr>
          <p:nvPr/>
        </p:nvSpPr>
        <p:spPr bwMode="auto">
          <a:xfrm>
            <a:off x="5364163" y="260350"/>
            <a:ext cx="3600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Monotype Corsiva" pitchFamily="66" charset="0"/>
              </a:rPr>
              <a:t>6.Хорошо гулять в саду и поет нос: «Ба-бо-бу»</a:t>
            </a:r>
          </a:p>
        </p:txBody>
      </p:sp>
      <p:sp>
        <p:nvSpPr>
          <p:cNvPr id="23561" name="Прямоугольник 10"/>
          <p:cNvSpPr>
            <a:spLocks noChangeArrowheads="1"/>
          </p:cNvSpPr>
          <p:nvPr/>
        </p:nvSpPr>
        <p:spPr bwMode="auto">
          <a:xfrm>
            <a:off x="2427288" y="3244850"/>
            <a:ext cx="495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Monotype Corsiva" pitchFamily="66" charset="0"/>
              </a:rPr>
              <a:t>7.«Надо носик нам погреть, его немного потереть»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4"/>
          <p:cNvSpPr>
            <a:spLocks noChangeArrowheads="1"/>
          </p:cNvSpPr>
          <p:nvPr/>
        </p:nvSpPr>
        <p:spPr bwMode="auto">
          <a:xfrm>
            <a:off x="1835150" y="0"/>
            <a:ext cx="6481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Массаж спины «Дождик»</a:t>
            </a:r>
          </a:p>
        </p:txBody>
      </p:sp>
      <p:pic>
        <p:nvPicPr>
          <p:cNvPr id="19460" name="Picture 4" descr="C:\Users\user\Desktop\фотопр\IMG_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85481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81" name="Прямоугольник 6"/>
          <p:cNvSpPr>
            <a:spLocks noChangeArrowheads="1"/>
          </p:cNvSpPr>
          <p:nvPr/>
        </p:nvSpPr>
        <p:spPr bwMode="auto">
          <a:xfrm>
            <a:off x="0" y="765175"/>
            <a:ext cx="3779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 </a:t>
            </a:r>
            <a:r>
              <a:rPr lang="ru-RU" b="1"/>
              <a:t>1. «</a:t>
            </a:r>
            <a:r>
              <a:rPr lang="ru-RU" sz="2400" b="1">
                <a:latin typeface="Monotype Corsiva" pitchFamily="66" charset="0"/>
              </a:rPr>
              <a:t>Дождик бегает по крыше»    </a:t>
            </a:r>
            <a:endParaRPr lang="ru-RU" sz="2400"/>
          </a:p>
        </p:txBody>
      </p:sp>
      <p:pic>
        <p:nvPicPr>
          <p:cNvPr id="19462" name="Picture 4" descr="C:\Users\user\Desktop\фотопр\IMG_0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4104580" cy="2570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83" name="Прямоугольник 8"/>
          <p:cNvSpPr>
            <a:spLocks noChangeArrowheads="1"/>
          </p:cNvSpPr>
          <p:nvPr/>
        </p:nvSpPr>
        <p:spPr bwMode="auto">
          <a:xfrm>
            <a:off x="4716463" y="765175"/>
            <a:ext cx="3959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 2.</a:t>
            </a:r>
            <a:r>
              <a:rPr lang="ru-RU" sz="2800" b="1">
                <a:latin typeface="Monotype Corsiva" pitchFamily="66" charset="0"/>
              </a:rPr>
              <a:t>По веселой звонкой крыше        </a:t>
            </a:r>
            <a:endParaRPr lang="ru-RU" sz="2400"/>
          </a:p>
        </p:txBody>
      </p:sp>
      <p:pic>
        <p:nvPicPr>
          <p:cNvPr id="19464" name="Picture 4" descr="C:\Users\user\Desktop\фотопр\IMG_0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139952" cy="283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85" name="Прямоугольник 10"/>
          <p:cNvSpPr>
            <a:spLocks noChangeArrowheads="1"/>
          </p:cNvSpPr>
          <p:nvPr/>
        </p:nvSpPr>
        <p:spPr bwMode="auto">
          <a:xfrm>
            <a:off x="4859338" y="3789363"/>
            <a:ext cx="3744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4. «Дома, дома, посидит»</a:t>
            </a:r>
            <a:endParaRPr lang="ru-RU" sz="2400"/>
          </a:p>
        </p:txBody>
      </p:sp>
      <p:pic>
        <p:nvPicPr>
          <p:cNvPr id="19466" name="Picture 4" descr="C:\Users\user\Desktop\фотопр\IMG_0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61048"/>
            <a:ext cx="4035590" cy="2727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87" name="Прямоугольник 12"/>
          <p:cNvSpPr>
            <a:spLocks noChangeArrowheads="1"/>
          </p:cNvSpPr>
          <p:nvPr/>
        </p:nvSpPr>
        <p:spPr bwMode="auto">
          <a:xfrm rot="10800000" flipV="1">
            <a:off x="395288" y="3887788"/>
            <a:ext cx="36718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3. «Никуда не ходите»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C:\Users\user\Desktop\фотопр\IMG_0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5175" cy="302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468313" y="0"/>
            <a:ext cx="4248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5.»Почитайте, поиграйте»</a:t>
            </a:r>
          </a:p>
        </p:txBody>
      </p:sp>
      <p:pic>
        <p:nvPicPr>
          <p:cNvPr id="20485" name="Picture 4" descr="C:\Users\user\Desktop\фотопр\IMG_0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44995"/>
            <a:ext cx="5148064" cy="3311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06" name="Прямоугольник 7"/>
          <p:cNvSpPr>
            <a:spLocks noChangeArrowheads="1"/>
          </p:cNvSpPr>
          <p:nvPr/>
        </p:nvSpPr>
        <p:spPr bwMode="auto">
          <a:xfrm>
            <a:off x="3779838" y="3244850"/>
            <a:ext cx="4895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 6. «А уйду тогда -  гуляйте»</a:t>
            </a:r>
            <a:endParaRPr lang="ru-RU" sz="2400"/>
          </a:p>
        </p:txBody>
      </p:sp>
      <p:pic>
        <p:nvPicPr>
          <p:cNvPr id="25607" name="Рисунок 6" descr="i (26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061780" cy="23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2051050" y="188913"/>
            <a:ext cx="5905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Monotype Corsiva" pitchFamily="66" charset="0"/>
              </a:rPr>
              <a:t>Массаж  лица и ладошек</a:t>
            </a:r>
            <a:endParaRPr lang="ru-RU" sz="400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1508" name="Picture 4" descr="C:\Users\user\Desktop\фотопр\IMG_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83" y="980728"/>
            <a:ext cx="3829677" cy="24771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250825" y="981075"/>
            <a:ext cx="316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1 «Лобик мыли»</a:t>
            </a:r>
          </a:p>
        </p:txBody>
      </p:sp>
      <p:pic>
        <p:nvPicPr>
          <p:cNvPr id="21510" name="Picture 4" descr="C:\Users\user\Desktop\фотопр\IMG_0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80728"/>
            <a:ext cx="385445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6631" name="Прямоугольник 8"/>
          <p:cNvSpPr>
            <a:spLocks noChangeArrowheads="1"/>
          </p:cNvSpPr>
          <p:nvPr/>
        </p:nvSpPr>
        <p:spPr bwMode="auto">
          <a:xfrm>
            <a:off x="5651500" y="981075"/>
            <a:ext cx="2665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2.«Глазки мыли»</a:t>
            </a:r>
          </a:p>
        </p:txBody>
      </p:sp>
      <p:pic>
        <p:nvPicPr>
          <p:cNvPr id="21512" name="Picture 4" descr="C:\Users\user\Desktop\фотопр\IMG_0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40188"/>
            <a:ext cx="4032448" cy="27232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6633" name="Прямоугольник 10"/>
          <p:cNvSpPr>
            <a:spLocks noChangeArrowheads="1"/>
          </p:cNvSpPr>
          <p:nvPr/>
        </p:nvSpPr>
        <p:spPr bwMode="auto">
          <a:xfrm>
            <a:off x="1042988" y="3716338"/>
            <a:ext cx="3876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3«Щечки мыли» </a:t>
            </a:r>
            <a:endParaRPr lang="ru-RU" sz="2400"/>
          </a:p>
        </p:txBody>
      </p:sp>
      <p:pic>
        <p:nvPicPr>
          <p:cNvPr id="21514" name="Picture 4" descr="C:\Users\user\Desktop\фотопр\IMG_0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9004" y="3861048"/>
            <a:ext cx="4127890" cy="2624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6635" name="Прямоугольник 12"/>
          <p:cNvSpPr>
            <a:spLocks noChangeArrowheads="1"/>
          </p:cNvSpPr>
          <p:nvPr/>
        </p:nvSpPr>
        <p:spPr bwMode="auto">
          <a:xfrm>
            <a:off x="4932363" y="3789363"/>
            <a:ext cx="352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4«Ушки мыли»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C:\Users\user\Desktop\фотопр\IMG_0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5220072" cy="32403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-323850" y="0"/>
            <a:ext cx="511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5. «Ручки мыли?»</a:t>
            </a:r>
          </a:p>
        </p:txBody>
      </p:sp>
      <p:pic>
        <p:nvPicPr>
          <p:cNvPr id="22533" name="Picture 4" descr="C:\Users\user\Desktop\фотопр\IMG_0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9355" y="3140968"/>
            <a:ext cx="4934645" cy="3346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7654" name="Прямоугольник 7"/>
          <p:cNvSpPr>
            <a:spLocks noChangeArrowheads="1"/>
          </p:cNvSpPr>
          <p:nvPr/>
        </p:nvSpPr>
        <p:spPr bwMode="auto">
          <a:xfrm>
            <a:off x="4427538" y="3429000"/>
            <a:ext cx="4465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 </a:t>
            </a:r>
            <a:r>
              <a:rPr lang="ru-RU" sz="1600" b="1"/>
              <a:t>6 «</a:t>
            </a:r>
            <a:r>
              <a:rPr lang="ru-RU" sz="2400" b="1">
                <a:latin typeface="Monotype Corsiva" pitchFamily="66" charset="0"/>
              </a:rPr>
              <a:t>А теперь – всем открыть здоровью дверь!»</a:t>
            </a:r>
            <a:endParaRPr lang="ru-RU" sz="20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2124075" y="0"/>
            <a:ext cx="5616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Monotype Corsiva" pitchFamily="66" charset="0"/>
              </a:rPr>
              <a:t>Мас</a:t>
            </a:r>
            <a:r>
              <a:rPr lang="ru-RU" sz="3600" b="1">
                <a:solidFill>
                  <a:srgbClr val="C00000"/>
                </a:solidFill>
                <a:latin typeface="Monotype Corsiva" pitchFamily="66" charset="0"/>
              </a:rPr>
              <a:t>с</a:t>
            </a:r>
            <a:r>
              <a:rPr lang="ru-RU" sz="4000" b="1">
                <a:solidFill>
                  <a:srgbClr val="C00000"/>
                </a:solidFill>
                <a:latin typeface="Monotype Corsiva" pitchFamily="66" charset="0"/>
              </a:rPr>
              <a:t>аж карандашами</a:t>
            </a:r>
          </a:p>
        </p:txBody>
      </p:sp>
      <p:pic>
        <p:nvPicPr>
          <p:cNvPr id="23556" name="Picture 5" descr="C:\Users\user\Desktop\фотопр\IMG_0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81075"/>
            <a:ext cx="4133850" cy="271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7" name="Прямоугольник 6"/>
          <p:cNvSpPr>
            <a:spLocks noChangeArrowheads="1"/>
          </p:cNvSpPr>
          <p:nvPr/>
        </p:nvSpPr>
        <p:spPr bwMode="auto">
          <a:xfrm>
            <a:off x="468313" y="2708275"/>
            <a:ext cx="37433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1.«</a:t>
            </a:r>
            <a:r>
              <a:rPr lang="ru-RU" b="1"/>
              <a:t>Скольжение»</a:t>
            </a:r>
          </a:p>
          <a:p>
            <a:r>
              <a:rPr lang="ru-RU" b="1"/>
              <a:t>По карандашу скольжу, съехать вниз скорей спешу</a:t>
            </a:r>
            <a:endParaRPr lang="ru-RU"/>
          </a:p>
        </p:txBody>
      </p:sp>
      <p:pic>
        <p:nvPicPr>
          <p:cNvPr id="23558" name="Picture 5" descr="C:\Users\user\Desktop\фотопр\IMG_0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981075"/>
            <a:ext cx="4000500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9" name="Прямоугольник 8"/>
          <p:cNvSpPr>
            <a:spLocks noChangeArrowheads="1"/>
          </p:cNvSpPr>
          <p:nvPr/>
        </p:nvSpPr>
        <p:spPr bwMode="auto">
          <a:xfrm>
            <a:off x="4716463" y="2636838"/>
            <a:ext cx="3527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2»Ладошка»</a:t>
            </a:r>
          </a:p>
          <a:p>
            <a:r>
              <a:rPr lang="ru-RU" b="1"/>
              <a:t>Нарисую я ладошку, отдохну потом немножко</a:t>
            </a:r>
          </a:p>
        </p:txBody>
      </p:sp>
      <p:pic>
        <p:nvPicPr>
          <p:cNvPr id="23560" name="Picture 5" descr="C:\Users\user\Desktop\фотопр\IMG_0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825"/>
            <a:ext cx="4608513" cy="2924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81" name="Прямоугольник 10"/>
          <p:cNvSpPr>
            <a:spLocks noChangeArrowheads="1"/>
          </p:cNvSpPr>
          <p:nvPr/>
        </p:nvSpPr>
        <p:spPr bwMode="auto">
          <a:xfrm>
            <a:off x="0" y="5661025"/>
            <a:ext cx="4500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3.«Эстафета»</a:t>
            </a:r>
          </a:p>
          <a:p>
            <a:r>
              <a:rPr lang="ru-RU" b="1"/>
              <a:t>Карандаш я подержу, в гости к пальчику приду</a:t>
            </a:r>
          </a:p>
        </p:txBody>
      </p:sp>
      <p:pic>
        <p:nvPicPr>
          <p:cNvPr id="23562" name="Picture 5" descr="C:\Users\user\Desktop\фотопр\IMG_06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8158" y="3861048"/>
            <a:ext cx="4315842" cy="2763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83" name="Прямоугольник 12"/>
          <p:cNvSpPr>
            <a:spLocks noChangeArrowheads="1"/>
          </p:cNvSpPr>
          <p:nvPr/>
        </p:nvSpPr>
        <p:spPr bwMode="auto">
          <a:xfrm>
            <a:off x="4643438" y="5661025"/>
            <a:ext cx="41767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4.«Качалочка»</a:t>
            </a:r>
          </a:p>
          <a:p>
            <a:r>
              <a:rPr lang="ru-RU" b="1"/>
              <a:t>Карандаш не отдыхает, между пальцами гуляет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C:\Users\user\Desktop\фотопр\IMG_0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076056" cy="3094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0" name="Прямоугольник 5"/>
          <p:cNvSpPr>
            <a:spLocks noChangeArrowheads="1"/>
          </p:cNvSpPr>
          <p:nvPr/>
        </p:nvSpPr>
        <p:spPr bwMode="auto">
          <a:xfrm>
            <a:off x="0" y="1628775"/>
            <a:ext cx="42846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5.«Добывание огня»</a:t>
            </a:r>
          </a:p>
          <a:p>
            <a:r>
              <a:rPr lang="ru-RU" b="1"/>
              <a:t>Карандаш я буду, может быть, огонь добуду</a:t>
            </a:r>
          </a:p>
        </p:txBody>
      </p:sp>
      <p:pic>
        <p:nvPicPr>
          <p:cNvPr id="24581" name="Picture 5" descr="C:\Users\user\Desktop\фотопр\IMG_0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16" y="3356992"/>
            <a:ext cx="5420264" cy="3288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2" name="Прямоугольник 7"/>
          <p:cNvSpPr>
            <a:spLocks noChangeArrowheads="1"/>
          </p:cNvSpPr>
          <p:nvPr/>
        </p:nvSpPr>
        <p:spPr bwMode="auto">
          <a:xfrm>
            <a:off x="3708400" y="5516563"/>
            <a:ext cx="45354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6.«Утюжок»</a:t>
            </a:r>
          </a:p>
          <a:p>
            <a:r>
              <a:rPr lang="ru-RU" b="1"/>
              <a:t>Карандаш по столу прокачу вперед-назад, как захочу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4"/>
          <p:cNvSpPr>
            <a:spLocks noChangeArrowheads="1"/>
          </p:cNvSpPr>
          <p:nvPr/>
        </p:nvSpPr>
        <p:spPr bwMode="auto">
          <a:xfrm>
            <a:off x="3176588" y="476250"/>
            <a:ext cx="4708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Monotype Corsiva" pitchFamily="66" charset="0"/>
              </a:rPr>
              <a:t>Массаж грецким орехом</a:t>
            </a:r>
          </a:p>
        </p:txBody>
      </p:sp>
      <p:pic>
        <p:nvPicPr>
          <p:cNvPr id="25604" name="Picture 3" descr="C:\Users\Pavel\Desktop\mus-cevizi-pazara-indi-4046467_453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3902469" cy="309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user\Desktop\фотопр\IMG_0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762" y="2996953"/>
            <a:ext cx="4676988" cy="33800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6" name="Прямоугольник 7"/>
          <p:cNvSpPr>
            <a:spLocks noChangeArrowheads="1"/>
          </p:cNvSpPr>
          <p:nvPr/>
        </p:nvSpPr>
        <p:spPr bwMode="auto">
          <a:xfrm>
            <a:off x="4284663" y="1773238"/>
            <a:ext cx="48593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Monotype Corsiva" pitchFamily="66" charset="0"/>
              </a:rPr>
              <a:t>«Я катаю мой орех, чтобы стал круглее всех»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713" y="260350"/>
            <a:ext cx="5832475" cy="3786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rgbClr val="002060"/>
                </a:solidFill>
                <a:latin typeface="Monotype Corsiva" pitchFamily="66" charset="0"/>
              </a:rPr>
              <a:t>Валеология-</a:t>
            </a:r>
            <a:r>
              <a:rPr lang="ru-RU" sz="4000" b="1" dirty="0" err="1">
                <a:solidFill>
                  <a:srgbClr val="C00000"/>
                </a:solidFill>
                <a:latin typeface="Monotype Corsiva" pitchFamily="66" charset="0"/>
              </a:rPr>
              <a:t>это</a:t>
            </a:r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 наука о здоровье, о путях его обеспечения , о формировании и сохранении здоровья в конкретных условиях жизнедеятельности</a:t>
            </a:r>
          </a:p>
        </p:txBody>
      </p:sp>
      <p:pic>
        <p:nvPicPr>
          <p:cNvPr id="4100" name="Picture 5" descr="C:\Users\Pavel\Desktop\zaryadk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149725"/>
            <a:ext cx="6697662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3" descr="img6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54053">
            <a:off x="528638" y="3286125"/>
            <a:ext cx="31686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43213" y="188913"/>
            <a:ext cx="5041900" cy="341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Игровые упражнения для профилактики зрения способствуют снятию утомления , улучшению кровообращения, расслаблению мышц глаз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8788"/>
            <a:ext cx="9755188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2627313" y="333375"/>
            <a:ext cx="47529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2060"/>
                </a:solidFill>
                <a:latin typeface="Monotype Corsiva" pitchFamily="66" charset="0"/>
              </a:rPr>
              <a:t>Гимнастика для глаз</a:t>
            </a:r>
          </a:p>
        </p:txBody>
      </p:sp>
      <p:pic>
        <p:nvPicPr>
          <p:cNvPr id="26629" name="Picture 5" descr="C:\Users\user\Desktop\фотопр\IMG_0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76475"/>
            <a:ext cx="4086225" cy="292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539750" y="1989138"/>
            <a:ext cx="338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1. «Ветер дует нам в лицо»</a:t>
            </a:r>
          </a:p>
        </p:txBody>
      </p:sp>
      <p:pic>
        <p:nvPicPr>
          <p:cNvPr id="26631" name="Picture 5" descr="C:\Users\user\Desktop\фотопр\IMG_0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384550"/>
            <a:ext cx="4430712" cy="325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5" name="Прямоугольник 7"/>
          <p:cNvSpPr>
            <a:spLocks noChangeArrowheads="1"/>
          </p:cNvSpPr>
          <p:nvPr/>
        </p:nvSpPr>
        <p:spPr bwMode="auto">
          <a:xfrm>
            <a:off x="4716463" y="2924175"/>
            <a:ext cx="3527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2. «Закачалось деревцо»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C:\Users\user\Desktop\фотопр\IMG_0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3854450" cy="280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0" y="765175"/>
            <a:ext cx="4787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3.«Ветер тише, тише, тише»</a:t>
            </a:r>
          </a:p>
        </p:txBody>
      </p:sp>
      <p:pic>
        <p:nvPicPr>
          <p:cNvPr id="27653" name="Picture 5" descr="C:\Users\user\Desktop\фотопр\IMG_0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3463"/>
            <a:ext cx="4286250" cy="304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8" name="Прямоугольник 5"/>
          <p:cNvSpPr>
            <a:spLocks noChangeArrowheads="1"/>
          </p:cNvSpPr>
          <p:nvPr/>
        </p:nvSpPr>
        <p:spPr bwMode="auto">
          <a:xfrm>
            <a:off x="5003800" y="3068638"/>
            <a:ext cx="3960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4. «Деревце все выше, выше»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C:\Users\user\Desktop\фотопр\IMG_0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035425"/>
            <a:ext cx="2484437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C:\Users\user\Desktop\фотопр\IMG_0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1075"/>
            <a:ext cx="26304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user\Desktop\фотопр\IMG_0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500438"/>
            <a:ext cx="278765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C:\Users\user\Desktop\фотопр\IMG_07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836613"/>
            <a:ext cx="28908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4427538" y="1052513"/>
            <a:ext cx="3024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Monotype Corsiva" pitchFamily="66" charset="0"/>
              </a:rPr>
              <a:t>3.Я другой ладошкой «хлоп»</a:t>
            </a:r>
          </a:p>
        </p:txBody>
      </p:sp>
      <p:sp>
        <p:nvSpPr>
          <p:cNvPr id="34824" name="Прямоугольник 7"/>
          <p:cNvSpPr>
            <a:spLocks noChangeArrowheads="1"/>
          </p:cNvSpPr>
          <p:nvPr/>
        </p:nvSpPr>
        <p:spPr bwMode="auto">
          <a:xfrm>
            <a:off x="2286000" y="0"/>
            <a:ext cx="61737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  <a:latin typeface="Monotype Corsiva" pitchFamily="66" charset="0"/>
              </a:rPr>
              <a:t>Игровое упражнение «Птичка»для коррекции зрения</a:t>
            </a:r>
          </a:p>
        </p:txBody>
      </p:sp>
      <p:sp>
        <p:nvSpPr>
          <p:cNvPr id="34825" name="Прямоугольник 8"/>
          <p:cNvSpPr>
            <a:spLocks noChangeArrowheads="1"/>
          </p:cNvSpPr>
          <p:nvPr/>
        </p:nvSpPr>
        <p:spPr bwMode="auto">
          <a:xfrm>
            <a:off x="468313" y="3900488"/>
            <a:ext cx="3095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Monotype Corsiva" pitchFamily="66" charset="0"/>
              </a:rPr>
              <a:t>2.»Птичка прилетела ,на ладошку села»</a:t>
            </a:r>
          </a:p>
        </p:txBody>
      </p:sp>
      <p:sp>
        <p:nvSpPr>
          <p:cNvPr id="34826" name="TextBox 10"/>
          <p:cNvSpPr txBox="1">
            <a:spLocks noChangeArrowheads="1"/>
          </p:cNvSpPr>
          <p:nvPr/>
        </p:nvSpPr>
        <p:spPr bwMode="auto">
          <a:xfrm>
            <a:off x="6659563" y="4365625"/>
            <a:ext cx="2233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Monotype Corsiva" pitchFamily="66" charset="0"/>
              </a:rPr>
              <a:t>4. «Птица улетела</a:t>
            </a:r>
            <a:r>
              <a:rPr lang="ru-RU"/>
              <a:t>»</a:t>
            </a:r>
          </a:p>
        </p:txBody>
      </p:sp>
      <p:sp>
        <p:nvSpPr>
          <p:cNvPr id="34827" name="Прямоугольник 11"/>
          <p:cNvSpPr>
            <a:spLocks noChangeArrowheads="1"/>
          </p:cNvSpPr>
          <p:nvPr/>
        </p:nvSpPr>
        <p:spPr bwMode="auto">
          <a:xfrm>
            <a:off x="684213" y="8366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Monotype Corsiva" pitchFamily="66" charset="0"/>
              </a:rPr>
              <a:t>1.Я на пальчик свой гляжу и круги рисую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713" y="0"/>
            <a:ext cx="7380287" cy="1570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Гимнастика бодрящая, закаливание – форма проведения различна:  </a:t>
            </a:r>
            <a:b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упражнения на кроватях, массаж и </a:t>
            </a:r>
            <a:r>
              <a:rPr lang="ru-RU" sz="3200" b="1" dirty="0" err="1">
                <a:solidFill>
                  <a:srgbClr val="C00000"/>
                </a:solidFill>
                <a:latin typeface="Monotype Corsiva" pitchFamily="66" charset="0"/>
              </a:rPr>
              <a:t>т.д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2" descr="IMG_06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555504" cy="266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2" descr="IMG_06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2" descr="IMG_06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941676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260350"/>
            <a:ext cx="5957888" cy="1384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Массаж головы – воздействует на активные точки головы, улучшает кровообращение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Рисунок 2" descr="IMG_078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275856" cy="2456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3" descr="IMG_07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528392" cy="264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2" descr="IMG_079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861048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19250" y="260350"/>
            <a:ext cx="6553200" cy="1570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Monotype Corsiva" pitchFamily="66" charset="0"/>
              </a:rPr>
              <a:t>Ходьба по коврикам с пуговицами, по   резиновой дорожке для развития координации движений и равновесия</a:t>
            </a:r>
          </a:p>
        </p:txBody>
      </p:sp>
      <p:pic>
        <p:nvPicPr>
          <p:cNvPr id="5" name="Рисунок 2" descr="IMG_079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ln>
            <a:solidFill>
              <a:srgbClr val="FFFF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2" descr="IMG_079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204864"/>
            <a:ext cx="4484372" cy="3363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00338" y="260350"/>
            <a:ext cx="4967287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Работа с родителями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557338"/>
            <a:ext cx="4608512" cy="5078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</a:rPr>
              <a:t>-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Консультации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-Беседы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-Папки передвижки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-Фотоматериалы на сайте МБДОУ «</a:t>
            </a:r>
            <a:r>
              <a:rPr lang="ru-RU" sz="3600" b="1" dirty="0" err="1">
                <a:solidFill>
                  <a:srgbClr val="C00000"/>
                </a:solidFill>
                <a:latin typeface="Monotype Corsiva" pitchFamily="66" charset="0"/>
              </a:rPr>
              <a:t>Зубово-Поялнский</a:t>
            </a: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 детский сад №3 «Ручеек» комбинированного вида</a:t>
            </a:r>
          </a:p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-Родительские собрания</a:t>
            </a:r>
          </a:p>
        </p:txBody>
      </p:sp>
      <p:pic>
        <p:nvPicPr>
          <p:cNvPr id="5" name="Picture 4" descr="C:\Users\Pavel\Desktop\Semiya.jpg"/>
          <p:cNvPicPr>
            <a:picLocks noChangeAspect="1" noChangeArrowheads="1"/>
          </p:cNvPicPr>
          <p:nvPr/>
        </p:nvPicPr>
        <p:blipFill>
          <a:blip r:embed="rId3" cstate="print"/>
          <a:srcRect b="3374"/>
          <a:stretch>
            <a:fillRect/>
          </a:stretch>
        </p:blipFill>
        <p:spPr bwMode="auto">
          <a:xfrm>
            <a:off x="5401047" y="2780928"/>
            <a:ext cx="3742953" cy="3601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00113" y="1412875"/>
            <a:ext cx="5688012" cy="4524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-выработано разумное отношение детей к своему организму</a:t>
            </a:r>
            <a:b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-привиты культурно-гигиенические навыки</a:t>
            </a:r>
            <a:b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-массаж и игровые упражнения дали хорошие результаты для укрепления здоровья детей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875" y="404813"/>
            <a:ext cx="6588125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Результаты проделанной работы</a:t>
            </a:r>
            <a:endParaRPr lang="ru-RU" sz="3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i (2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9638" y="4409728"/>
            <a:ext cx="3264362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Рисунок 3" descr="i (15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Рисунок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1306" y="1052737"/>
            <a:ext cx="6791094" cy="5057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1430001">
            <a:off x="-77788" y="279400"/>
            <a:ext cx="8639176" cy="8302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C00000"/>
                </a:solidFill>
              </a:rPr>
              <a:t>Спасибо за внимание</a:t>
            </a:r>
            <a:r>
              <a:rPr lang="ru-RU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571750" y="0"/>
            <a:ext cx="4143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002060"/>
                </a:solidFill>
                <a:latin typeface="Monotype Corsiva" pitchFamily="66" charset="0"/>
              </a:rPr>
              <a:t>Актуальност</a:t>
            </a:r>
            <a:r>
              <a:rPr lang="ru-RU" sz="4000" b="1">
                <a:solidFill>
                  <a:srgbClr val="002060"/>
                </a:solidFill>
                <a:latin typeface="Monotype Corsiva" pitchFamily="66" charset="0"/>
              </a:rPr>
              <a:t>Ь</a:t>
            </a:r>
            <a:endParaRPr lang="ru-RU" sz="280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4438" y="836613"/>
            <a:ext cx="6264275" cy="5508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НА СОВРЕМЕННОМ ЭТАПЕ ПРОБЛЕМА ПРОФИЛАКТИКИ ЗДОРОВЬЯ ДЕТЕЙ ЯВЛЯЕТСЯ ОДНОЙ ИЗ САМЫХ АКТУАЛЬНЫХ. 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ФИЗИЧЕСКОЕ РАЗВИТИЕ В КОНТЕКСТЕ РЕАЛИЗАЦИИ  ФГОС  ДО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ЯВЛЯЕТСЯ </a:t>
            </a:r>
            <a:r>
              <a:rPr lang="ru-RU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ОДНОЙ ИЗ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ВАЖНЕЙШИХ ЗАДАЧ   В ОХРАНЕ И УКРЕПЛЕНИИ ФИЗИЧЕСКОГО И ПСИХИЧЕСКОГО ЗДОРОВЬЯ ДЕТЕЙ, В ТОМ ЧИСЛЕ ИХ ЭМОЦИАНАЛЬНОГО БЛАГОПОЛУЧИЯ.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КАЖДЫЙ РЕБЕНОК ДОЛЖЕН  РЕАЛИЗОВАТЬ СЕБЯ КАК СУБЪЕКТА В СФЕРАХ ЖИЗНЕДЕЯТЕЛЬНОСТИ, САМОСТОЯТЕЛЬНО НАХОДИТЬ И ПРИМЕНЯТЬ НЕОБХОДИМЫЕ ЗНАНИЯ И УМЕНИЯ, ПРОДЕМОНСТРИРОВАТЬ АКТИВНОСТЬ, ИНИЦИАТИВНОСТЬ, НАПРАВЛЕННОСТЬ НА РЕЗУЛЬТАТ.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ПРОЦЕСС ВОСПИТАНИЯ ДОШКОЛЬНИКОВ КАК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СУБЪЕКТОВ ВАЛЕОЛОГИЧЕСКОЙ   ДЕЯТЕЛЬНОСТИ ЗАКОНОМЕРНО ПРИМЕНЯТЬ КАК ФОРМУ ОРГАНИЗАЦИИ ВОСПИТАТЕЛЬНОЙ РАБОТЫ, КОТОРАЯ ЭФФЕКТИВНА В ДОСТИЖЕНИИ ПОСТАВЛЕННОЙ ЦЕЛИ.</a:t>
            </a:r>
          </a:p>
        </p:txBody>
      </p:sp>
      <p:pic>
        <p:nvPicPr>
          <p:cNvPr id="5125" name="Рисунок 6" descr="img6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63164">
            <a:off x="50800" y="1922463"/>
            <a:ext cx="316865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395288" y="692150"/>
            <a:ext cx="7561262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3600" b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            </a:t>
            </a:r>
            <a:r>
              <a:rPr lang="ru-RU" sz="4000" b="1" u="sng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Цель:</a:t>
            </a:r>
            <a:endParaRPr lang="ru-RU" sz="1600" b="1" u="sng">
              <a:solidFill>
                <a:srgbClr val="002060"/>
              </a:solidFill>
              <a:latin typeface="Monotype Corsiva" pitchFamily="66" charset="0"/>
            </a:endParaRPr>
          </a:p>
          <a:p>
            <a:pPr algn="r" eaLnBrk="0" hangingPunct="0"/>
            <a:r>
              <a:rPr lang="ru-RU" sz="2800" b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Формирование у детей дошкольного возраста правильного отношения к своему здоровью и здоровью окружающих.</a:t>
            </a:r>
            <a:endParaRPr lang="ru-RU" sz="1400" b="1">
              <a:solidFill>
                <a:srgbClr val="C00000"/>
              </a:solidFill>
              <a:latin typeface="Monotype Corsiva" pitchFamily="66" charset="0"/>
            </a:endParaRPr>
          </a:p>
          <a:p>
            <a:pPr eaLnBrk="0" hangingPunct="0"/>
            <a:r>
              <a:rPr lang="ru-RU" sz="4000" b="1" u="sng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Задачи:</a:t>
            </a:r>
            <a:endParaRPr lang="ru-RU" b="1">
              <a:solidFill>
                <a:srgbClr val="002060"/>
              </a:solidFill>
              <a:latin typeface="Monotype Corsiva" pitchFamily="66" charset="0"/>
            </a:endParaRPr>
          </a:p>
          <a:p>
            <a:pPr eaLnBrk="0" hangingPunct="0">
              <a:buFontTx/>
              <a:buChar char="•"/>
            </a:pPr>
            <a:r>
              <a:rPr lang="ru-RU" sz="3200" b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охрана и укрепление здоровья;</a:t>
            </a:r>
            <a:endParaRPr lang="ru-RU" sz="1400" b="1">
              <a:solidFill>
                <a:srgbClr val="C00000"/>
              </a:solidFill>
              <a:latin typeface="Monotype Corsiva" pitchFamily="66" charset="0"/>
            </a:endParaRPr>
          </a:p>
          <a:p>
            <a:pPr eaLnBrk="0" hangingPunct="0">
              <a:buFontTx/>
              <a:buChar char="•"/>
            </a:pPr>
            <a:r>
              <a:rPr lang="ru-RU" sz="3200" b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воспитание культурно-гигиенических навыков;</a:t>
            </a:r>
            <a:endParaRPr lang="ru-RU" sz="1400" b="1">
              <a:solidFill>
                <a:srgbClr val="C00000"/>
              </a:solidFill>
              <a:latin typeface="Monotype Corsiva" pitchFamily="66" charset="0"/>
            </a:endParaRPr>
          </a:p>
          <a:p>
            <a:pPr eaLnBrk="0" hangingPunct="0">
              <a:buFontTx/>
              <a:buChar char="•"/>
            </a:pPr>
            <a:r>
              <a:rPr lang="ru-RU" sz="3200" b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формирование знаний о своём организме;</a:t>
            </a:r>
            <a:endParaRPr lang="ru-RU" sz="1400" b="1">
              <a:solidFill>
                <a:srgbClr val="C00000"/>
              </a:solidFill>
              <a:latin typeface="Monotype Corsiva" pitchFamily="66" charset="0"/>
            </a:endParaRPr>
          </a:p>
          <a:p>
            <a:pPr eaLnBrk="0" hangingPunct="0">
              <a:buFontTx/>
              <a:buChar char="•"/>
            </a:pPr>
            <a:r>
              <a:rPr lang="ru-RU" sz="3200" b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формирование чувства ответственности за своё здоровье и здоровье окружающих.</a:t>
            </a:r>
            <a:endParaRPr lang="ru-RU" sz="4000" b="1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55650" y="1916113"/>
            <a:ext cx="4968875" cy="4156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</a:rPr>
              <a:t> беседы с детьми;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</a:rPr>
              <a:t>чтение художественных произведений;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</a:rPr>
              <a:t>рассматривание иллюстраций, картин, муляжей;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</a:rPr>
              <a:t>наблюдения;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</a:rPr>
              <a:t>дидактические, сюжетно-ролевые  игры;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C00000"/>
                </a:solidFill>
              </a:rPr>
              <a:t>пропаганда </a:t>
            </a:r>
            <a:r>
              <a:rPr lang="ru-RU" sz="2400" b="1" dirty="0" err="1">
                <a:solidFill>
                  <a:srgbClr val="C00000"/>
                </a:solidFill>
              </a:rPr>
              <a:t>валеологических</a:t>
            </a:r>
            <a:r>
              <a:rPr lang="ru-RU" sz="2400" b="1" dirty="0">
                <a:solidFill>
                  <a:srgbClr val="C00000"/>
                </a:solidFill>
              </a:rPr>
              <a:t> знаний среди родителей.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627313" y="260350"/>
            <a:ext cx="53292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Monotype Corsiva" pitchFamily="66" charset="0"/>
              </a:rPr>
              <a:t>Дать простейшие представления о здоровом образе жизни дошкольников</a:t>
            </a:r>
            <a:endParaRPr lang="ru-RU" sz="320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i (3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293096"/>
            <a:ext cx="2243260" cy="1838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ges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4761879" cy="35668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3635375" y="260350"/>
            <a:ext cx="546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  <a:latin typeface="Monotype Corsiva" pitchFamily="66" charset="0"/>
              </a:rPr>
              <a:t>Центр «Здоровья»</a:t>
            </a:r>
          </a:p>
        </p:txBody>
      </p:sp>
      <p:pic>
        <p:nvPicPr>
          <p:cNvPr id="6" name="Рисунок 5" descr="im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2971800"/>
            <a:ext cx="3810000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Рисунок 6" descr="img6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2852738"/>
            <a:ext cx="316865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6893_preview_SAM_447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014" y="3429000"/>
            <a:ext cx="422447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6894_preview_SAM_448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96752"/>
            <a:ext cx="4257261" cy="31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2339975" y="476250"/>
            <a:ext cx="659606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Monotype Corsiva" pitchFamily="66" charset="0"/>
              </a:rPr>
              <a:t>Сюжетно-ролевая игра «Больница»</a:t>
            </a:r>
          </a:p>
        </p:txBody>
      </p:sp>
      <p:pic>
        <p:nvPicPr>
          <p:cNvPr id="9223" name="Рисунок 7" descr="i (50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980728"/>
            <a:ext cx="1805474" cy="225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Рисунок 8" descr="i (51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581128"/>
            <a:ext cx="176078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28146971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C:\Users\Juicy\Desktop\SDC17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72816"/>
            <a:ext cx="5655701" cy="4241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476375" y="404813"/>
            <a:ext cx="7808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onotype Corsiva" pitchFamily="66" charset="0"/>
              </a:rPr>
              <a:t>Дидактическая игра «Витамины всем нужны»</a:t>
            </a:r>
          </a:p>
        </p:txBody>
      </p:sp>
      <p:pic>
        <p:nvPicPr>
          <p:cNvPr id="10245" name="Рисунок 4" descr="img6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59060">
            <a:off x="228600" y="2433638"/>
            <a:ext cx="316865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</TotalTime>
  <Words>874</Words>
  <Application>Microsoft Office PowerPoint</Application>
  <PresentationFormat>Экран (4:3)</PresentationFormat>
  <Paragraphs>118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Monotype Corsiva</vt:lpstr>
      <vt:lpstr>Arial Black</vt:lpstr>
      <vt:lpstr>Times New Roman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</dc:creator>
  <cp:lastModifiedBy>Juicy</cp:lastModifiedBy>
  <cp:revision>138</cp:revision>
  <dcterms:created xsi:type="dcterms:W3CDTF">2008-10-10T04:18:35Z</dcterms:created>
  <dcterms:modified xsi:type="dcterms:W3CDTF">2015-05-24T08:55:54Z</dcterms:modified>
</cp:coreProperties>
</file>